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56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F6A"/>
    <a:srgbClr val="6D82A5"/>
    <a:srgbClr val="CFD6E1"/>
    <a:srgbClr val="B6C1D2"/>
    <a:srgbClr val="9EACC3"/>
    <a:srgbClr val="8597B4"/>
    <a:srgbClr val="000B29"/>
    <a:srgbClr val="2B2F30"/>
    <a:srgbClr val="021E4D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8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75F33-2AB5-40C3-BD31-28D41FA679A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9255D-36BD-43AF-B4B1-4AA3471C1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9255D-36BD-43AF-B4B1-4AA3471C1A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0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9255D-36BD-43AF-B4B1-4AA3471C1A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8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4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1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6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2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9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5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5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6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8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F62C-917D-4045-85B8-0201FBFDB8B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9E7E-DF17-4E21-B61D-7C09B1268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1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6" t="29028" b="35439"/>
          <a:stretch/>
        </p:blipFill>
        <p:spPr>
          <a:xfrm>
            <a:off x="341644" y="516676"/>
            <a:ext cx="11509372" cy="37639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513" y="683288"/>
            <a:ext cx="11173767" cy="340639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44" y="2559168"/>
            <a:ext cx="3251941" cy="3251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513" y="4592097"/>
            <a:ext cx="7737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21E4D"/>
                </a:solidFill>
              </a:rPr>
              <a:t>Как поступить в Бузулукский гуманитарно-технологический институт (филиал) ОГУ в 2023 году?</a:t>
            </a:r>
            <a:endParaRPr lang="ru-RU" sz="3600" b="1" dirty="0">
              <a:solidFill>
                <a:srgbClr val="021E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0" t="14360" r="8925" b="14860"/>
          <a:stretch/>
        </p:blipFill>
        <p:spPr>
          <a:xfrm>
            <a:off x="149468" y="1048870"/>
            <a:ext cx="11720147" cy="5299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16162" y="5336930"/>
            <a:ext cx="3094891" cy="518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37030" y="5338553"/>
            <a:ext cx="3622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Не менее 75 баллов </a:t>
            </a:r>
          </a:p>
          <a:p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по соответствующему предмету</a:t>
            </a:r>
            <a:endParaRPr lang="ru-RU" sz="17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6700" y="21797"/>
            <a:ext cx="121920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ьготы победителям и призерам олимпиад школьников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2698376"/>
            <a:ext cx="32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88424" y="4028591"/>
            <a:ext cx="365518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 вступительных испытаний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4" t="11931" r="3318" b="26834"/>
          <a:stretch/>
        </p:blipFill>
        <p:spPr>
          <a:xfrm>
            <a:off x="0" y="896471"/>
            <a:ext cx="12125739" cy="4371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2868" y="3409122"/>
            <a:ext cx="5963479" cy="1620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71400" y="3409122"/>
            <a:ext cx="935" cy="55028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409096" y="3409119"/>
            <a:ext cx="935" cy="55028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111027" y="3959406"/>
            <a:ext cx="2186194" cy="1060764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31191" y="3959405"/>
            <a:ext cx="2186194" cy="1258453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1027" y="4028123"/>
            <a:ext cx="218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ЕГЭ по всем вступительным испытаниям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0887" y="3988466"/>
            <a:ext cx="218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Внутренние экзамены по всем вступительным испытаниям*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3276484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оступление по особой квоте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7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72" t="15086" r="3012" b="14254"/>
          <a:stretch/>
        </p:blipFill>
        <p:spPr>
          <a:xfrm>
            <a:off x="149087" y="1138517"/>
            <a:ext cx="11946835" cy="5039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23722" y="3249038"/>
            <a:ext cx="6116038" cy="2868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0122" y="3818967"/>
            <a:ext cx="2186194" cy="1060764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3114" y="3818967"/>
            <a:ext cx="2186194" cy="1060764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61461" y="3258859"/>
            <a:ext cx="935" cy="55028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13460" y="3249038"/>
            <a:ext cx="455" cy="55028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0122" y="3887684"/>
            <a:ext cx="218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ЕГЭ по всем вступительным испытаниям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6085" y="4026183"/>
            <a:ext cx="206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Без вступительных испытаний *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29305" y="5366164"/>
            <a:ext cx="582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*для детей военнослужащих и сотрудников погибших (умерших), получивших увечье (ранение, травму, контузию) или заболевание</a:t>
            </a:r>
          </a:p>
          <a:p>
            <a:r>
              <a:rPr lang="ru-RU" sz="1400" i="1" dirty="0" smtClean="0"/>
              <a:t>(за исключением дополнительных вступительных испытаний творческой и (или) профессиональной направленности)</a:t>
            </a:r>
            <a:endParaRPr lang="ru-RU" sz="1400" i="1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1825790" y="973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оступление по отдельной (специальной) квоте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75662" y="132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ачисление на бюджетные места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860" y="1413730"/>
            <a:ext cx="135401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860" y="2155214"/>
            <a:ext cx="237392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6859" y="2894867"/>
            <a:ext cx="135401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858" y="3634520"/>
            <a:ext cx="135401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857" y="5012014"/>
            <a:ext cx="135401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2266" y="1450319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27.07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857" y="2184037"/>
            <a:ext cx="237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12:00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мск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28.07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6860" y="4340158"/>
            <a:ext cx="237392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2268" y="2907177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29.07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268" y="3668399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30.07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857" y="4374173"/>
            <a:ext cx="237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12:00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мск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03.08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857" y="5051210"/>
            <a:ext cx="135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 09.08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4914" y="1445094"/>
            <a:ext cx="4820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Публикация списков поступивших</a:t>
            </a:r>
            <a:endParaRPr lang="ru-RU" sz="17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22027" y="1994520"/>
            <a:ext cx="8546852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/>
              <a:t>Завершение приема оригиналов документов об образовании от поступающих без вступительных испытаний и в рамках квот</a:t>
            </a:r>
            <a:endParaRPr lang="ru-RU" sz="17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94916" y="1431965"/>
            <a:ext cx="4820384" cy="41323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94915" y="2018587"/>
            <a:ext cx="8573966" cy="67174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94914" y="2734173"/>
            <a:ext cx="857396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/>
              <a:t>Формирование балла «зеленой волны»</a:t>
            </a:r>
          </a:p>
          <a:p>
            <a:pPr>
              <a:lnSpc>
                <a:spcPts val="2500"/>
              </a:lnSpc>
            </a:pPr>
            <a:r>
              <a:rPr lang="ru-RU" sz="1700" b="1" dirty="0" smtClean="0"/>
              <a:t>Публикация списков приглашенных к поступлению на бюджетные места</a:t>
            </a:r>
            <a:endParaRPr lang="ru-RU" sz="17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94914" y="2755970"/>
            <a:ext cx="8573966" cy="67174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294914" y="3578406"/>
            <a:ext cx="78266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Зачисление поступающих без вступительных испытаний и по квотам</a:t>
            </a:r>
            <a:endParaRPr lang="ru-RU" sz="17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94914" y="3578406"/>
            <a:ext cx="7826619" cy="41323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94914" y="4114783"/>
            <a:ext cx="8573965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/>
              <a:t>Завершение приема оригиналов документов об образовании для лиц, поступающих по общему конкурсу на бюджетные места до заполнения 100% основных конкурсных мест</a:t>
            </a:r>
            <a:endParaRPr lang="ru-RU" sz="17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94913" y="4158690"/>
            <a:ext cx="8573966" cy="67174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294913" y="4869654"/>
            <a:ext cx="857396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/>
              <a:t>Публикация приказов о зачислении лиц, поступающих по общему конкурсу на бюджетные места и подавших оригиналы документов об образовании</a:t>
            </a:r>
            <a:endParaRPr lang="ru-RU" sz="17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94913" y="4904354"/>
            <a:ext cx="8573966" cy="67174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8497" y="5713423"/>
            <a:ext cx="237392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38494" y="5740558"/>
            <a:ext cx="237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28.06 - 25.07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759373" y="1620530"/>
            <a:ext cx="1517042" cy="67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59317" y="2354459"/>
            <a:ext cx="522042" cy="213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740869" y="3090594"/>
            <a:ext cx="1517042" cy="67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765955" y="3778324"/>
            <a:ext cx="1517042" cy="67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760955" y="4516000"/>
            <a:ext cx="522042" cy="213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777871" y="5206751"/>
            <a:ext cx="1517042" cy="67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735869" y="5906829"/>
            <a:ext cx="522042" cy="213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3294913" y="5662466"/>
            <a:ext cx="8573966" cy="58500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302056" y="5736299"/>
            <a:ext cx="8573966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700" b="1" dirty="0" smtClean="0"/>
              <a:t>Сроки проведения вступительных испытаний, проводимых университетом</a:t>
            </a:r>
            <a:endParaRPr lang="ru-RU" sz="1700" b="1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211899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ачисление на платные места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7877" y="1586258"/>
            <a:ext cx="135401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7879" y="2514111"/>
            <a:ext cx="135401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7877" y="3577309"/>
            <a:ext cx="135401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7877" y="4479284"/>
            <a:ext cx="2136005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4914" y="1567617"/>
            <a:ext cx="6113491" cy="41323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94914" y="1588846"/>
            <a:ext cx="74795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Публикация списков поступающих на официальном сайте ОГУ</a:t>
            </a:r>
            <a:endParaRPr lang="ru-RU" sz="17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94913" y="2534800"/>
            <a:ext cx="698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Заключительный день приема оригинала и заключения договора</a:t>
            </a:r>
            <a:endParaRPr lang="ru-RU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3286" y="1608211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26.08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288" y="2536065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29.08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336" y="3599262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30.08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247" y="4523191"/>
            <a:ext cx="189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28.06 – 26.08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4914" y="3463917"/>
            <a:ext cx="7832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Зачисление</a:t>
            </a:r>
          </a:p>
          <a:p>
            <a:r>
              <a:rPr lang="ru-RU" sz="1700" b="1" dirty="0" smtClean="0"/>
              <a:t>(проходит после заключения договора и оплаты первого полугодия обучения)</a:t>
            </a:r>
            <a:endParaRPr lang="ru-RU" sz="17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94913" y="2496733"/>
            <a:ext cx="6410947" cy="41323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94914" y="3425849"/>
            <a:ext cx="7600768" cy="6536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4320" y="4440874"/>
            <a:ext cx="4708841" cy="69163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294913" y="4516959"/>
            <a:ext cx="51880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Сроки проведения вступительных испытаний, проводимых университетом самостоятельно</a:t>
            </a:r>
            <a:endParaRPr lang="ru-RU" sz="17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764882" y="1774236"/>
            <a:ext cx="1517042" cy="67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775361" y="2700001"/>
            <a:ext cx="1517042" cy="67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764882" y="3768342"/>
            <a:ext cx="1517042" cy="67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3"/>
          </p:cNvCxnSpPr>
          <p:nvPr/>
        </p:nvCxnSpPr>
        <p:spPr>
          <a:xfrm flipV="1">
            <a:off x="2533882" y="4685903"/>
            <a:ext cx="700438" cy="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57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Виды льгот (скидок) 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по очной форме обучения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11602"/>
              </p:ext>
            </p:extLst>
          </p:nvPr>
        </p:nvGraphicFramePr>
        <p:xfrm>
          <a:off x="0" y="651173"/>
          <a:ext cx="12192000" cy="620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003">
                  <a:extLst>
                    <a:ext uri="{9D8B030D-6E8A-4147-A177-3AD203B41FA5}">
                      <a16:colId xmlns:a16="http://schemas.microsoft.com/office/drawing/2014/main" val="1849866793"/>
                    </a:ext>
                  </a:extLst>
                </a:gridCol>
                <a:gridCol w="1808532">
                  <a:extLst>
                    <a:ext uri="{9D8B030D-6E8A-4147-A177-3AD203B41FA5}">
                      <a16:colId xmlns:a16="http://schemas.microsoft.com/office/drawing/2014/main" val="583688773"/>
                    </a:ext>
                  </a:extLst>
                </a:gridCol>
                <a:gridCol w="4630465">
                  <a:extLst>
                    <a:ext uri="{9D8B030D-6E8A-4147-A177-3AD203B41FA5}">
                      <a16:colId xmlns:a16="http://schemas.microsoft.com/office/drawing/2014/main" val="4134354615"/>
                    </a:ext>
                  </a:extLst>
                </a:gridCol>
              </a:tblGrid>
              <a:tr h="357825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скидки и категории обучающихся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Размер скидки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предоставления скидки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73773"/>
                  </a:ext>
                </a:extLst>
              </a:tr>
              <a:tr h="3427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Скидки по результатам вступительных испытаний, индивидуальных достижений и социальным категориям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85935"/>
                  </a:ext>
                </a:extLst>
              </a:tr>
              <a:tr h="506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Выпускник среднего профессионального образовательного учреждения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1-й учебный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28365"/>
                  </a:ext>
                </a:extLst>
              </a:tr>
              <a:tr h="715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Поступающий, имеющий средний балл ЕГЭ: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равный 60-70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равный 80 - 100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60%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1-й учебный год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67040"/>
                  </a:ext>
                </a:extLst>
              </a:tr>
              <a:tr h="5529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Поступающий, имеющий золотую медаль, аттестат с отличием, диплом с отличием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1-й учебный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93435"/>
                  </a:ext>
                </a:extLst>
              </a:tr>
              <a:tr h="1341845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Поступающий - победитель конкурсов, олимпиад, конференций, проводимых Институтом, за два года, предшествующих поступлению: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 место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место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место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1-ый учебный год, информация подтверждается грамотами (дипломами)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02593"/>
                  </a:ext>
                </a:extLst>
              </a:tr>
              <a:tr h="342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Дети-инвалиды, инвалиды I, II и III групп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весь срок обучения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4603"/>
                  </a:ext>
                </a:extLst>
              </a:tr>
              <a:tr h="715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Дети-сироты и дети, оставшиеся без попечения родителей, а также лица из числа детей-сирот и детей, оставшихся без попечения родителей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весь срок обучения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4730"/>
                  </a:ext>
                </a:extLst>
              </a:tr>
              <a:tr h="715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Поступающий, родной брат или сестра которого уже обучаются в ОГУ на платной основе (скидка предоставляется на 1 ребенка из семьи)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1-й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семестр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17179"/>
                  </a:ext>
                </a:extLst>
              </a:tr>
              <a:tr h="50691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Лица,  являющиеся детьми, супругами участников  специальной военной операции (СВО)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 весь срок обучения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9256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811" y="4885727"/>
            <a:ext cx="1864659" cy="1864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282" y="4050792"/>
            <a:ext cx="2357718" cy="837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76785" y="4126221"/>
            <a:ext cx="2440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Дополнительная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льготам (скидкам)</a:t>
            </a:r>
            <a:r>
              <a:rPr lang="ru-RU" sz="1400" dirty="0" smtClean="0">
                <a:latin typeface="Arial Black" panose="020B0A04020102020204" pitchFamily="34" charset="0"/>
              </a:rPr>
              <a:t>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52" y="52884"/>
            <a:ext cx="127417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7" t="12841" r="9689" b="13357"/>
          <a:stretch/>
        </p:blipFill>
        <p:spPr>
          <a:xfrm>
            <a:off x="149087" y="914399"/>
            <a:ext cx="11787810" cy="5575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007469" y="1204544"/>
            <a:ext cx="2497015" cy="439615"/>
          </a:xfrm>
          <a:prstGeom prst="roundRect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23575" y="1239685"/>
            <a:ext cx="15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1 июня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060442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Информация, необходимая для поступления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7469" y="2798883"/>
            <a:ext cx="2497015" cy="439615"/>
          </a:xfrm>
          <a:prstGeom prst="roundRect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44027" y="2834024"/>
            <a:ext cx="154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29 августа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8146" y="3446585"/>
            <a:ext cx="4070839" cy="272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89503" y="3387891"/>
            <a:ext cx="23329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/>
              <a:t>з</a:t>
            </a:r>
            <a:r>
              <a:rPr lang="ru-RU" sz="1700" dirty="0" smtClean="0"/>
              <a:t>аключение договоров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236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8955" y="29482"/>
            <a:ext cx="1047395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Контакты приемной комиссии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7" y="1224818"/>
            <a:ext cx="2247472" cy="2247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3" y="3371544"/>
            <a:ext cx="2277206" cy="2277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48" y="3341172"/>
            <a:ext cx="2277206" cy="2277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4" y="1194350"/>
            <a:ext cx="2277940" cy="2277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1519" y="4125833"/>
            <a:ext cx="299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Виды скидок по очной форме обучения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9382" y="1771263"/>
            <a:ext cx="28715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Абитуриенту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Тел: 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35342)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3-02-40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 pk@bgti.ru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45339" y="4125833"/>
            <a:ext cx="259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Сайт БГТИ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www.bgti.ru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6342" y="2096116"/>
            <a:ext cx="262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Группа во ВКонтакте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9382" y="1725837"/>
            <a:ext cx="2871509" cy="1166831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9382" y="3896361"/>
            <a:ext cx="2871509" cy="1166831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64854" y="3896361"/>
            <a:ext cx="2871509" cy="1166831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64854" y="1725837"/>
            <a:ext cx="2871509" cy="1166831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961" y="180165"/>
            <a:ext cx="127417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960" y="4312126"/>
            <a:ext cx="4048095" cy="1463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083" t="18476" r="15853" b="10026"/>
          <a:stretch/>
        </p:blipFill>
        <p:spPr>
          <a:xfrm>
            <a:off x="457987" y="1892392"/>
            <a:ext cx="6042991" cy="4114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5615" y="1516325"/>
            <a:ext cx="5665305" cy="3776869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532" y="2112699"/>
            <a:ext cx="4047792" cy="146307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нас найти?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3196" y="2185799"/>
            <a:ext cx="381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 автовокзала добраться можно на маршрутах  № 12, 7, 14,  остановка  ул. Комсомольская (Центральная площадь)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8352" y="4312126"/>
            <a:ext cx="360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Ждём вас по адресу: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 Бузулук, </a:t>
            </a:r>
            <a:r>
              <a:rPr lang="ru-RU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ул.Рабочая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35 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(приёмная комиссия)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пн. – пт. с 8.30 до 17.00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т. (35342)3-02-40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7638" y="3949792"/>
            <a:ext cx="126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Центральная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площадь</a:t>
            </a:r>
            <a:endParaRPr lang="ru-RU" sz="14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6" t="23366" r="10429" b="21946"/>
          <a:stretch/>
        </p:blipFill>
        <p:spPr>
          <a:xfrm>
            <a:off x="0" y="1949986"/>
            <a:ext cx="11865167" cy="418641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6974" y="393091"/>
            <a:ext cx="1219200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Основные нормативные документы,</a:t>
            </a:r>
            <a:br>
              <a:rPr lang="ru-RU" sz="24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регламентирующие прием в Бузулукский </a:t>
            </a:r>
            <a:br>
              <a:rPr lang="ru-RU" sz="24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гуманитарно-технологический институт (филиал) ОГУ</a:t>
            </a:r>
            <a:endParaRPr lang="ru-RU" sz="24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1845" y="3745734"/>
            <a:ext cx="9088916" cy="1134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7310" y="4043192"/>
            <a:ext cx="1951823" cy="83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7310" y="3723168"/>
            <a:ext cx="111178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                  государственного бюджетного образовательного учреждения высшего образования «Оренбургский государственный университет» для поступающих в </a:t>
            </a:r>
            <a:r>
              <a:rPr lang="ru-RU" sz="1700" b="1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Бузулукский</a:t>
            </a:r>
            <a:r>
              <a:rPr lang="ru-RU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гуманитарно-технологический институт (филиал) ОГУ на обучение по образовательным программам высшего образования – программам </a:t>
            </a:r>
            <a:r>
              <a:rPr lang="ru-RU" sz="1700" b="1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бакалавриата</a:t>
            </a:r>
            <a:r>
              <a:rPr lang="ru-RU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в 2023 году</a:t>
            </a:r>
            <a:endParaRPr lang="ru-RU" sz="1700" b="1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Способы подачи документов: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 адрес: 461047, г. Бузулук, ул. Рабочая,35, т.: (35342)3-02-40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87" y="4001294"/>
            <a:ext cx="4816257" cy="804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74" y="2306819"/>
            <a:ext cx="4816257" cy="804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87" y="2306819"/>
            <a:ext cx="4816257" cy="804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75" y="4001294"/>
            <a:ext cx="4816257" cy="804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5104" y="2524524"/>
            <a:ext cx="23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 поступающим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617" y="2386024"/>
            <a:ext cx="3788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Через операторов почтовой связи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общего пользования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941999"/>
            <a:ext cx="4998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Посредством  электронной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информационной </a:t>
            </a:r>
            <a:endPara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системы университета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https://osu.ru/iss/abiturient/)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6404" y="4080499"/>
            <a:ext cx="393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Посредством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ЕПГУ </a:t>
            </a:r>
            <a:endPara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https://www.gosuslugi.ru/10077/1)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80" y="485715"/>
            <a:ext cx="5544049" cy="1072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456" y="4865329"/>
            <a:ext cx="1409700" cy="14097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140" y="4876116"/>
            <a:ext cx="1409700" cy="14097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657" y="233438"/>
            <a:ext cx="127417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" t="20075" r="7750" b="20934"/>
          <a:stretch/>
        </p:blipFill>
        <p:spPr>
          <a:xfrm>
            <a:off x="0" y="895905"/>
            <a:ext cx="12094957" cy="448032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2384144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Особенности приемной кампании – 2023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2019" y="1476260"/>
            <a:ext cx="4296579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9622" y="1968480"/>
            <a:ext cx="7055708" cy="66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9622" y="1968480"/>
            <a:ext cx="6734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Оригиналы документа об образовании представляется в институт, а не на конкурсную образовательную программу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9622" y="4421393"/>
            <a:ext cx="11282882" cy="95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9622" y="4590448"/>
            <a:ext cx="67344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Предоставление новых скидок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622" y="3012142"/>
            <a:ext cx="3644952" cy="301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11856" y="4572320"/>
            <a:ext cx="8415252" cy="2246769"/>
          </a:xfrm>
          <a:prstGeom prst="rect">
            <a:avLst/>
          </a:prstGeom>
          <a:solidFill>
            <a:srgbClr val="0C2F6A"/>
          </a:solidFill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Необходимый перечень документов при поступлении: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документ, удостоверяющий личность и гражданство (паспорт), и его копия;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документ </a:t>
            </a:r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государственного образца о среднем (полном) общем образовании с </a:t>
            </a:r>
            <a:r>
              <a:rPr lang="ru-RU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результатами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ЕГЭ, среднем профессиональном, начальном профессиональном или высшем образовании, </a:t>
            </a:r>
            <a:endParaRPr lang="ru-RU" sz="14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если </a:t>
            </a:r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в нем есть запись о получении соответствующего образования в подлиннике и копии;</a:t>
            </a:r>
          </a:p>
          <a:p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- СНИЛС</a:t>
            </a:r>
          </a:p>
          <a:p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- 6 фотографий цветных размером 3х4; </a:t>
            </a:r>
          </a:p>
          <a:p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- ксерокопия военного билета – (для абитуриентов очной формы обучения);</a:t>
            </a:r>
          </a:p>
          <a:p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- ксерокопия свидетельства о заключении брака (при изменении фамилии);</a:t>
            </a:r>
          </a:p>
          <a:p>
            <a:r>
              <a:rPr 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- медицинская комиссия форма 086-У + карта прививок (для абитуриентов очной формы обучения).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45752" y="2636273"/>
            <a:ext cx="2075688" cy="49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730" y="204395"/>
            <a:ext cx="896112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Поступление в Бузулукский гуманитарно-технологический институт (филиал) ОГУ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30" y="1529958"/>
            <a:ext cx="6883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Количество образовательных программ для приема – 9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Формы обучения: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очная;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очно-заочная (вечернее обучение до 3-х раз в неделю);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заочная (три сессии в год, возможно применение дистанционных технологий) .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30" y="3556934"/>
            <a:ext cx="688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Количество мест для приема - 1350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1406" y="4434591"/>
            <a:ext cx="2118948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8684" y="4412638"/>
            <a:ext cx="2118948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1203" y="4424963"/>
            <a:ext cx="211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бюджетные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8684" y="4405635"/>
            <a:ext cx="211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платные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729" y="4955284"/>
            <a:ext cx="518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Электроэнергетика и электротехника – 25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Профессиональное обучение (по отраслям) – 10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Биология.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Биоэкология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10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Строительство – 20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Юриспруденция – 25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Педагогическое образование – 45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8684" y="4955284"/>
            <a:ext cx="4745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Эксплуатация транспортно-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технологических машин и комплексов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Программная инженерия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Экономика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Биология. Биомедицина.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859" y="233137"/>
            <a:ext cx="1274174" cy="1268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136" y="2180752"/>
            <a:ext cx="2249619" cy="2249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20" y="4110445"/>
            <a:ext cx="287146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9" t="12739" r="1130" b="14562"/>
          <a:stretch/>
        </p:blipFill>
        <p:spPr>
          <a:xfrm>
            <a:off x="193431" y="878540"/>
            <a:ext cx="11860823" cy="5019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843186" y="4960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Способы поступления на бюджетные места</a:t>
            </a:r>
            <a:endParaRPr lang="ru-RU" sz="2800" b="1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6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063334" y="-1197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Минимальное количество баллов в 2023 году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910" y="1452164"/>
            <a:ext cx="11443137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русский язык, литература, география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40 баллов;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математика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профильного уровня, 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физика, биология, химия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39 баллов;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обществознание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45 баллов;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история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35 баллов;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информатика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информационно-коммуникационные технологии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(ИКТ) – 44 балла;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иностранный язык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30 баллов.</a:t>
            </a:r>
          </a:p>
          <a:p>
            <a:endParaRPr lang="ru-RU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8" y="1023892"/>
            <a:ext cx="4812934" cy="80474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46" y="5878066"/>
            <a:ext cx="10174508" cy="80474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82046" y="1030676"/>
            <a:ext cx="468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Malgun Gothic" panose="020B0503020000020004" pitchFamily="34" charset="-127"/>
              </a:rPr>
              <a:t>Минимальное количество баллов по общеобразовательным предметам:</a:t>
            </a:r>
            <a:endParaRPr lang="ru-RU" dirty="0">
              <a:solidFill>
                <a:schemeClr val="bg1"/>
              </a:solidFill>
              <a:ea typeface="Malgun Gothic" panose="020B0503020000020004" pitchFamily="34" charset="-127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09371" y="5926375"/>
            <a:ext cx="9919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Минимальное количество баллов по </a:t>
            </a:r>
            <a:r>
              <a:rPr lang="ru-RU" sz="2400" dirty="0" smtClean="0">
                <a:solidFill>
                  <a:schemeClr val="bg1"/>
                </a:solidFill>
              </a:rPr>
              <a:t>вступительным испытаниям на базе </a:t>
            </a:r>
            <a:r>
              <a:rPr lang="ru-RU" sz="2400" dirty="0">
                <a:solidFill>
                  <a:schemeClr val="bg1"/>
                </a:solidFill>
              </a:rPr>
              <a:t>профессионального образования 30 из 100 </a:t>
            </a:r>
            <a:r>
              <a:rPr lang="ru-RU" sz="2400" dirty="0" smtClean="0">
                <a:solidFill>
                  <a:schemeClr val="bg1"/>
                </a:solidFill>
              </a:rPr>
              <a:t>возможных.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825" y="280361"/>
            <a:ext cx="127417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243089" y="212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Индивидуальные достижения</a:t>
            </a:r>
            <a:endParaRPr lang="ru-RU" sz="2800" b="1" dirty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1886" y="1276033"/>
            <a:ext cx="10055102" cy="59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61886" y="2718846"/>
            <a:ext cx="11505436" cy="382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886" y="1413977"/>
            <a:ext cx="773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C2F6A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Максимальная сумма за все достижения – 10 баллов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C2F6A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Баллы добавляются к результатам вступительных испытаний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C2F6A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Срок действия не менее 2 лет (медаль, ГТО, спортивные достижения – бессрочно, заключительный этап </a:t>
            </a:r>
            <a:r>
              <a:rPr lang="ru-RU" b="1" dirty="0" err="1" smtClean="0">
                <a:solidFill>
                  <a:srgbClr val="0C2F6A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ВсОШ</a:t>
            </a:r>
            <a:r>
              <a:rPr lang="ru-RU" b="1" dirty="0" smtClean="0">
                <a:solidFill>
                  <a:srgbClr val="0C2F6A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4 года)</a:t>
            </a:r>
            <a:endParaRPr lang="ru-RU" b="1" dirty="0">
              <a:solidFill>
                <a:srgbClr val="0C2F6A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886" y="3050899"/>
            <a:ext cx="8179686" cy="41323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886" y="3896601"/>
            <a:ext cx="3268820" cy="805925"/>
          </a:xfrm>
          <a:prstGeom prst="roundRect">
            <a:avLst>
              <a:gd name="adj" fmla="val 15298"/>
            </a:avLst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2728" y="3896601"/>
            <a:ext cx="3424519" cy="805925"/>
          </a:xfrm>
          <a:prstGeom prst="roundRect">
            <a:avLst>
              <a:gd name="adj" fmla="val 15298"/>
            </a:avLst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60658" y="3919175"/>
            <a:ext cx="4025151" cy="2471770"/>
          </a:xfrm>
          <a:prstGeom prst="roundRect">
            <a:avLst>
              <a:gd name="adj" fmla="val 8045"/>
            </a:avLst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9351" y="5641853"/>
            <a:ext cx="4947120" cy="338554"/>
          </a:xfrm>
          <a:prstGeom prst="roundRect">
            <a:avLst>
              <a:gd name="adj" fmla="val 15298"/>
            </a:avLst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56443" y="3050899"/>
            <a:ext cx="828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C2F6A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Бузулукский гуманитарно-технологический институт учитывает в 2023 году:</a:t>
            </a:r>
            <a:endParaRPr lang="ru-RU" b="1" dirty="0">
              <a:solidFill>
                <a:srgbClr val="0C2F6A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443" y="3948377"/>
            <a:ext cx="3340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медаль или аттестат (диплом)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 отличием – скидка при поступление на коммерческую форму обучения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2729" y="3948377"/>
            <a:ext cx="3827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- добровольчество, ГТО – 2 балла;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чемпионат «</a:t>
            </a:r>
            <a:r>
              <a:rPr lang="ru-RU" sz="1400" dirty="0" err="1" smtClean="0">
                <a:solidFill>
                  <a:schemeClr val="bg1"/>
                </a:solidFill>
              </a:rPr>
              <a:t>Абилимпикс</a:t>
            </a:r>
            <a:r>
              <a:rPr lang="ru-RU" sz="1400" dirty="0" smtClean="0">
                <a:solidFill>
                  <a:schemeClr val="bg1"/>
                </a:solidFill>
              </a:rPr>
              <a:t>» – 5 баллов;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спортивные достижения – до 10 баллов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6444" y="5641853"/>
            <a:ext cx="4868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C2F6A"/>
                </a:solidFill>
              </a:rPr>
              <a:t>Выбирается одно из достижений в каждой категории</a:t>
            </a:r>
            <a:endParaRPr lang="ru-RU" sz="1600" dirty="0">
              <a:solidFill>
                <a:srgbClr val="0C2F6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74103" y="3934354"/>
            <a:ext cx="39982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Интеллектуальные состязания: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заключительный этап </a:t>
            </a:r>
            <a:r>
              <a:rPr lang="ru-RU" sz="1400" dirty="0" err="1" smtClean="0">
                <a:solidFill>
                  <a:schemeClr val="bg1"/>
                </a:solidFill>
              </a:rPr>
              <a:t>ВсОШ</a:t>
            </a:r>
            <a:r>
              <a:rPr lang="ru-RU" sz="1400" dirty="0" smtClean="0">
                <a:solidFill>
                  <a:schemeClr val="bg1"/>
                </a:solidFill>
              </a:rPr>
              <a:t> независимо от предмета – 10 баллов (если нет права поступления БВИ и 100 баллов);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региональный этап </a:t>
            </a:r>
            <a:r>
              <a:rPr lang="ru-RU" sz="1400" dirty="0" err="1" smtClean="0">
                <a:solidFill>
                  <a:schemeClr val="bg1"/>
                </a:solidFill>
              </a:rPr>
              <a:t>ВсОШ</a:t>
            </a:r>
            <a:r>
              <a:rPr lang="ru-RU" sz="1400" dirty="0" smtClean="0">
                <a:solidFill>
                  <a:schemeClr val="bg1"/>
                </a:solidFill>
              </a:rPr>
              <a:t> – 10 баллов;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олимпиады из перечня РСОШ (если нет права поступления БВИ или 100 баллов) – до 10 баллов;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мероприятия платформы «Россия – страна возможностей» – 5 баллов;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другие мероприятия (в зависимости от программы) – до 10 баллов.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1757083" y="4659565"/>
            <a:ext cx="17929" cy="978860"/>
          </a:xfrm>
          <a:prstGeom prst="line">
            <a:avLst/>
          </a:prstGeom>
          <a:ln>
            <a:solidFill>
              <a:srgbClr val="0C2F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322541" y="4696142"/>
            <a:ext cx="17929" cy="978860"/>
          </a:xfrm>
          <a:prstGeom prst="line">
            <a:avLst/>
          </a:prstGeom>
          <a:ln>
            <a:solidFill>
              <a:srgbClr val="0C2F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266066" y="5980407"/>
            <a:ext cx="2692350" cy="0"/>
          </a:xfrm>
          <a:prstGeom prst="line">
            <a:avLst/>
          </a:prstGeom>
          <a:ln>
            <a:solidFill>
              <a:srgbClr val="0C2F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0" y="77415"/>
            <a:ext cx="1269945" cy="12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1097</Words>
  <Application>Microsoft Office PowerPoint</Application>
  <PresentationFormat>Широкоэкранный</PresentationFormat>
  <Paragraphs>185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Malgun Gothic</vt:lpstr>
      <vt:lpstr>Malgun Gothic Semilight</vt:lpstr>
      <vt:lpstr>Arial</vt:lpstr>
      <vt:lpstr>Arial Black</vt:lpstr>
      <vt:lpstr>Calibri</vt:lpstr>
      <vt:lpstr>Calibri Light</vt:lpstr>
      <vt:lpstr>Cambria</vt:lpstr>
      <vt:lpstr>Constantia</vt:lpstr>
      <vt:lpstr>Open Sans</vt:lpstr>
      <vt:lpstr>Тема Office</vt:lpstr>
      <vt:lpstr>Презентация PowerPoint</vt:lpstr>
      <vt:lpstr>Как нас найти?</vt:lpstr>
      <vt:lpstr>Основные нормативные документы, регламентирующие прием в Бузулукский  гуманитарно-технологический институт (филиал) ОГУ</vt:lpstr>
      <vt:lpstr>Способы подачи документов:</vt:lpstr>
      <vt:lpstr>Особенности приемной кампании – 2023</vt:lpstr>
      <vt:lpstr>Поступление в Бузулукский гуманитарно-технологический институт (филиал) ОГУ</vt:lpstr>
      <vt:lpstr>Презентация PowerPoint</vt:lpstr>
      <vt:lpstr>Минимальное количество баллов в 2023 году</vt:lpstr>
      <vt:lpstr>Индивидуальные достижения</vt:lpstr>
      <vt:lpstr>Льготы победителям и призерам олимпиад школьников</vt:lpstr>
      <vt:lpstr>Поступление по особой квоте</vt:lpstr>
      <vt:lpstr>Поступление по отдельной (специальной) квоте</vt:lpstr>
      <vt:lpstr>Зачисление на бюджетные места</vt:lpstr>
      <vt:lpstr>Зачисление на платные места</vt:lpstr>
      <vt:lpstr>Виды льгот (скидок) по очной форме обучения</vt:lpstr>
      <vt:lpstr>Информация, необходимая для поступления</vt:lpstr>
      <vt:lpstr>Контакты приемной комиссии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</dc:creator>
  <cp:lastModifiedBy>Прием</cp:lastModifiedBy>
  <cp:revision>65</cp:revision>
  <dcterms:created xsi:type="dcterms:W3CDTF">2023-05-05T11:28:22Z</dcterms:created>
  <dcterms:modified xsi:type="dcterms:W3CDTF">2023-05-22T08:42:41Z</dcterms:modified>
</cp:coreProperties>
</file>